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70" r:id="rId2"/>
    <p:sldId id="272" r:id="rId3"/>
    <p:sldId id="273" r:id="rId4"/>
    <p:sldId id="303" r:id="rId5"/>
    <p:sldId id="274" r:id="rId6"/>
    <p:sldId id="282" r:id="rId7"/>
    <p:sldId id="283" r:id="rId8"/>
    <p:sldId id="284" r:id="rId9"/>
    <p:sldId id="285" r:id="rId10"/>
    <p:sldId id="28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184" y="-104"/>
      </p:cViewPr>
      <p:guideLst>
        <p:guide orient="horz" pos="144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World Geography Today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717AF19-D504-8F45-ADA1-0753A45D8CB6}" type="datetime1">
              <a:rPr lang="en-US" altLang="en-US"/>
              <a:pPr>
                <a:defRPr/>
              </a:pPr>
              <a:t>9/1/14</a:t>
            </a:fld>
            <a:endParaRPr lang="en-US" altLang="en-US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Chapter 08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D38B5B7-19A3-0248-8ADE-A3FED0195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649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World Geography Today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67489A-43BB-B146-A0ED-AC020FDB94A2}" type="datetime1">
              <a:rPr lang="en-US" altLang="en-US"/>
              <a:pPr>
                <a:defRPr/>
              </a:pPr>
              <a:t>9/1/14</a:t>
            </a:fld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Chapter 08</a:t>
            </a:r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F8C7A0D-AA71-5D43-BFD0-1DA07C50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54500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World Geography Today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4B3ECB0-4C27-4140-A443-803D78F5048E}" type="datetime1">
              <a:rPr lang="en-US" altLang="en-US"/>
              <a:pPr>
                <a:defRPr/>
              </a:pPr>
              <a:t>9/1/14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08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F23428-FD4D-014B-8D17-5075475F93A0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26"/>
          <p:cNvSpPr txBox="1"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gradFill rotWithShape="0">
            <a:gsLst>
              <a:gs pos="0">
                <a:srgbClr val="003300"/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>
              <a:defRPr/>
            </a:pPr>
            <a:r>
              <a:rPr lang="en-US" altLang="en-US" sz="1400">
                <a:solidFill>
                  <a:srgbClr val="FFFFFF"/>
                </a:solidFill>
                <a:latin typeface="Arial Black" charset="0"/>
                <a:cs typeface="+mn-cs"/>
              </a:rPr>
              <a:t>HOLT, RINEHART </a:t>
            </a:r>
            <a:r>
              <a:rPr lang="en-US" altLang="en-US" sz="1200">
                <a:solidFill>
                  <a:srgbClr val="FFFFFF"/>
                </a:solidFill>
                <a:latin typeface="Arial Black" charset="0"/>
                <a:cs typeface="+mn-cs"/>
              </a:rPr>
              <a:t>AND</a:t>
            </a:r>
            <a:r>
              <a:rPr lang="en-US" altLang="en-US" sz="1400">
                <a:solidFill>
                  <a:srgbClr val="FFFFFF"/>
                </a:solidFill>
                <a:latin typeface="Arial Black" charset="0"/>
                <a:cs typeface="+mn-cs"/>
              </a:rPr>
              <a:t> WINSTON</a:t>
            </a:r>
          </a:p>
        </p:txBody>
      </p:sp>
      <p:grpSp>
        <p:nvGrpSpPr>
          <p:cNvPr id="5" name="Group 1031"/>
          <p:cNvGrpSpPr>
            <a:grpSpLocks/>
          </p:cNvGrpSpPr>
          <p:nvPr/>
        </p:nvGrpSpPr>
        <p:grpSpPr bwMode="auto">
          <a:xfrm>
            <a:off x="0" y="0"/>
            <a:ext cx="9144000" cy="1676400"/>
            <a:chOff x="0" y="0"/>
            <a:chExt cx="5760" cy="1056"/>
          </a:xfrm>
        </p:grpSpPr>
        <p:sp>
          <p:nvSpPr>
            <p:cNvPr id="6" name="Rectangle 1032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056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100000">
                  <a:srgbClr val="0066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Text Box 1033"/>
            <p:cNvSpPr txBox="1">
              <a:spLocks noChangeArrowheads="1"/>
            </p:cNvSpPr>
            <p:nvPr userDrawn="1"/>
          </p:nvSpPr>
          <p:spPr bwMode="auto">
            <a:xfrm>
              <a:off x="4205" y="192"/>
              <a:ext cx="1555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00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lnSpc>
                  <a:spcPct val="75000"/>
                </a:lnSpc>
                <a:defRPr/>
              </a:pPr>
              <a:r>
                <a:rPr lang="en-US" altLang="en-US" sz="3600" b="1">
                  <a:solidFill>
                    <a:srgbClr val="FFC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World Geography Today</a:t>
              </a:r>
            </a:p>
          </p:txBody>
        </p:sp>
        <p:sp>
          <p:nvSpPr>
            <p:cNvPr id="8" name="Text Box 1034"/>
            <p:cNvSpPr txBox="1">
              <a:spLocks noChangeArrowheads="1"/>
            </p:cNvSpPr>
            <p:nvPr userDrawn="1"/>
          </p:nvSpPr>
          <p:spPr bwMode="auto">
            <a:xfrm>
              <a:off x="4205" y="48"/>
              <a:ext cx="507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00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75000"/>
                </a:lnSpc>
                <a:defRPr/>
              </a:pPr>
              <a:r>
                <a:rPr lang="en-US" alt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charset="0"/>
                  <a:cs typeface="+mn-cs"/>
                </a:rPr>
                <a:t>HOLT</a:t>
              </a:r>
            </a:p>
          </p:txBody>
        </p:sp>
        <p:sp>
          <p:nvSpPr>
            <p:cNvPr id="9" name="Line 1035"/>
            <p:cNvSpPr>
              <a:spLocks noChangeShapeType="1"/>
            </p:cNvSpPr>
            <p:nvPr userDrawn="1"/>
          </p:nvSpPr>
          <p:spPr bwMode="auto">
            <a:xfrm>
              <a:off x="0" y="1056"/>
              <a:ext cx="5758" cy="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81923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457200" y="1676400"/>
            <a:ext cx="8226425" cy="13398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1924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48000"/>
            <a:ext cx="8226425" cy="3290888"/>
          </a:xfrm>
        </p:spPr>
        <p:txBody>
          <a:bodyPr/>
          <a:lstStyle>
            <a:lvl1pPr marL="0" indent="0">
              <a:buFont typeface="Wingdings" charset="0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0" name="Rectangle 102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9AB67-DAB1-E24E-9C44-702F7753E3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001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D4E5C-8E18-F441-885E-9DD037C75D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500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1676400"/>
            <a:ext cx="2055812" cy="4586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6018213" cy="4586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16F6C-F2F8-D24E-888F-2B08F15563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71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34A58-C15D-784B-9C99-163A2F5CC7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91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0FDD4-FF9E-1349-9ED6-402ECD1574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761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971800"/>
            <a:ext cx="4037013" cy="3290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2971800"/>
            <a:ext cx="4037012" cy="3290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0D3DF-8E32-BA4C-870E-FB8C866939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96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EA209-FDA1-7141-A3FE-7BFCFDE53B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52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BD08-9F5A-3B42-A050-90F20A3994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95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7595A-D76B-8E4B-9D29-B17A0D4A05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86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58905-5157-E94D-88D0-073FFAFB50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0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A95B0-7A1A-9F4D-B82D-F55197467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37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gradFill rotWithShape="0">
            <a:gsLst>
              <a:gs pos="0">
                <a:srgbClr val="003300"/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>
              <a:defRPr/>
            </a:pPr>
            <a:r>
              <a:rPr lang="en-US" altLang="en-US" sz="1400">
                <a:solidFill>
                  <a:srgbClr val="FFFFFF"/>
                </a:solidFill>
                <a:latin typeface="Arial Black" charset="0"/>
                <a:cs typeface="+mn-cs"/>
              </a:rPr>
              <a:t>HOLT, RINEHART </a:t>
            </a:r>
            <a:r>
              <a:rPr lang="en-US" altLang="en-US" sz="1200">
                <a:solidFill>
                  <a:srgbClr val="FFFFFF"/>
                </a:solidFill>
                <a:latin typeface="Arial Black" charset="0"/>
                <a:cs typeface="+mn-cs"/>
              </a:rPr>
              <a:t>AND</a:t>
            </a:r>
            <a:r>
              <a:rPr lang="en-US" altLang="en-US" sz="1400">
                <a:solidFill>
                  <a:srgbClr val="FFFFFF"/>
                </a:solidFill>
                <a:latin typeface="Arial Black" charset="0"/>
                <a:cs typeface="+mn-cs"/>
              </a:rPr>
              <a:t> WINSTON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971800"/>
            <a:ext cx="8226425" cy="329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5943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76400"/>
            <a:ext cx="82264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tx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Arial Black" charset="0"/>
                <a:cs typeface="+mn-cs"/>
              </a:defRPr>
            </a:lvl1pPr>
          </a:lstStyle>
          <a:p>
            <a:pPr>
              <a:defRPr/>
            </a:pPr>
            <a:fld id="{B819E70F-8D18-8744-A9B7-D0939B6FDD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1676400"/>
            <a:chOff x="0" y="0"/>
            <a:chExt cx="5760" cy="1056"/>
          </a:xfrm>
        </p:grpSpPr>
        <p:sp>
          <p:nvSpPr>
            <p:cNvPr id="80904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056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100000">
                  <a:srgbClr val="0066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0905" name="Text Box 9"/>
            <p:cNvSpPr txBox="1">
              <a:spLocks noChangeArrowheads="1"/>
            </p:cNvSpPr>
            <p:nvPr userDrawn="1"/>
          </p:nvSpPr>
          <p:spPr bwMode="auto">
            <a:xfrm>
              <a:off x="4205" y="192"/>
              <a:ext cx="1555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00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lnSpc>
                  <a:spcPct val="75000"/>
                </a:lnSpc>
                <a:defRPr/>
              </a:pPr>
              <a:r>
                <a:rPr lang="en-US" altLang="en-US" sz="3600" b="1">
                  <a:solidFill>
                    <a:srgbClr val="FFC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World Geography Today</a:t>
              </a:r>
            </a:p>
          </p:txBody>
        </p:sp>
        <p:sp>
          <p:nvSpPr>
            <p:cNvPr id="80906" name="Text Box 10"/>
            <p:cNvSpPr txBox="1">
              <a:spLocks noChangeArrowheads="1"/>
            </p:cNvSpPr>
            <p:nvPr userDrawn="1"/>
          </p:nvSpPr>
          <p:spPr bwMode="auto">
            <a:xfrm>
              <a:off x="4205" y="48"/>
              <a:ext cx="507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00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75000"/>
                </a:lnSpc>
                <a:defRPr/>
              </a:pPr>
              <a:r>
                <a:rPr lang="en-US" alt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charset="0"/>
                  <a:cs typeface="+mn-cs"/>
                </a:rPr>
                <a:t>HOLT</a:t>
              </a:r>
            </a:p>
          </p:txBody>
        </p:sp>
        <p:sp>
          <p:nvSpPr>
            <p:cNvPr id="80907" name="Line 11"/>
            <p:cNvSpPr>
              <a:spLocks noChangeShapeType="1"/>
            </p:cNvSpPr>
            <p:nvPr userDrawn="1"/>
          </p:nvSpPr>
          <p:spPr bwMode="auto">
            <a:xfrm>
              <a:off x="0" y="1056"/>
              <a:ext cx="5758" cy="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bldLvl="3" autoUpdateAnimBg="0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08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08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08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08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08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Wingdings" charset="0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Wingdings" charset="0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Font typeface="Wingdings" charset="0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Font typeface="Wingdings" charset="0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Font typeface="Wingdings" charset="0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Font typeface="Wingdings" charset="0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E40C2B-72CE-EE4F-9CA4-BE993C6BC2C2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cs typeface="+mj-cs"/>
              </a:rPr>
              <a:t>The United States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tx2"/>
                </a:solidFill>
                <a:cs typeface="+mn-cs"/>
              </a:rPr>
              <a:t>Section 1:</a:t>
            </a:r>
            <a:r>
              <a:rPr lang="en-US" altLang="en-US" dirty="0" smtClean="0">
                <a:cs typeface="+mn-cs"/>
              </a:rPr>
              <a:t> History and Culture</a:t>
            </a:r>
          </a:p>
          <a:p>
            <a:pPr eaLnBrk="1" hangingPunct="1">
              <a:defRPr/>
            </a:pPr>
            <a:r>
              <a:rPr lang="en-US" altLang="en-US" dirty="0" smtClean="0">
                <a:solidFill>
                  <a:schemeClr val="tx2"/>
                </a:solidFill>
                <a:cs typeface="+mn-cs"/>
              </a:rPr>
              <a:t>Section 3:</a:t>
            </a:r>
            <a:r>
              <a:rPr lang="en-US" altLang="en-US" dirty="0" smtClean="0">
                <a:cs typeface="+mn-cs"/>
              </a:rPr>
              <a:t> Geographic Issues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55613" y="749300"/>
            <a:ext cx="362108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4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CHAPTER 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BCCEF0-3329-6340-A802-72DD12309663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cs typeface="+mj-cs"/>
              </a:rPr>
              <a:t>Global economy: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reliance on world trade</a:t>
            </a:r>
          </a:p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shifting emphasis from tariff protections to free trade</a:t>
            </a:r>
          </a:p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pros and cons of free trade agreements (e.g., NAFTA)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82563" y="90488"/>
            <a:ext cx="53022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Section 3		  </a:t>
            </a:r>
            <a:b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</a:b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Geographic Issues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5EB7CB-3802-9A4B-B9FD-061740803796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cs typeface="+mj-cs"/>
              </a:rPr>
              <a:t>Objectives: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What are some important events in the history of the United States?</a:t>
            </a:r>
          </a:p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What are some unique elements of American culture?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82563" y="90488"/>
            <a:ext cx="53022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Section 1  </a:t>
            </a:r>
            <a:b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</a:b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History and Culture</a:t>
            </a:r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2ADD14-1D6B-CF4E-984D-E2B4E3EACC41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6425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cs typeface="+mj-cs"/>
              </a:rPr>
              <a:t>Key events in American history: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6425" cy="32908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Earliest inhabitants arrived at least 14,000 years ago from Asia.</a:t>
            </a:r>
          </a:p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Europeans began arriving 500 years ago: first Spanish, then English and French.</a:t>
            </a:r>
          </a:p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British established 13 colonies.</a:t>
            </a:r>
          </a:p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After independence, in 1776, U.S. established a federal system of government.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82563" y="90488"/>
            <a:ext cx="53022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Section 1  </a:t>
            </a:r>
            <a:b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</a:b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History and Culture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AF4484-C4A9-D047-80FD-B7564C2B4A18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6425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cs typeface="+mj-cs"/>
              </a:rPr>
              <a:t>Key events in American history: </a:t>
            </a:r>
            <a:r>
              <a:rPr lang="en-US" altLang="en-US" sz="2400" b="0" i="1" smtClean="0">
                <a:effectLst/>
                <a:cs typeface="+mj-cs"/>
              </a:rPr>
              <a:t>(continued)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6425" cy="32908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Westward expansion in the 1800s gained new lands but caused conflict with American Indians.</a:t>
            </a:r>
          </a:p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North industrialized, while South developed plantation economy. Differences caused Civil War.</a:t>
            </a:r>
          </a:p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Settlers occupied interior plains; immigration swelled eastern cities.</a:t>
            </a:r>
          </a:p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U.S. fought in two world wars; emerged as a major power.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182563" y="90488"/>
            <a:ext cx="53022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Section 1  </a:t>
            </a:r>
            <a:b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</a:b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History and Culture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BA5313-5B23-8642-9623-5AB10EE05879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cs typeface="+mj-cs"/>
              </a:rPr>
              <a:t>Unique elements of American culture: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great diversity of people and languages</a:t>
            </a:r>
          </a:p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variety of religions</a:t>
            </a:r>
          </a:p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broad public education</a:t>
            </a:r>
          </a:p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distinctive forms of popular culture: movies, jazz, sports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82563" y="90488"/>
            <a:ext cx="53022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Section 1  </a:t>
            </a:r>
            <a:b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</a:b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History and Culture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63A147-832D-4840-8922-9847F11DC1A6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cs typeface="+mj-cs"/>
              </a:rPr>
              <a:t>Objectives: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What are some important environmental issues in the United States?</a:t>
            </a:r>
          </a:p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What natural hazards affect the lives of Americans?</a:t>
            </a:r>
          </a:p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How are cities and population patterns in the United States changing?</a:t>
            </a:r>
          </a:p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How is the U.S. economy tied to other countries around the world?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82563" y="90488"/>
            <a:ext cx="53022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Section 3		  </a:t>
            </a:r>
            <a:b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</a:b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Geographic Issues</a:t>
            </a:r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AC5847-D83E-8743-A308-EFF26D545A8B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cs typeface="+mj-cs"/>
              </a:rPr>
              <a:t>Environmental issues: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huge energy consumption </a:t>
            </a:r>
          </a:p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great waste and pollution</a:t>
            </a:r>
          </a:p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population growth and economic development add to problems (e.g., acid rain)</a:t>
            </a:r>
          </a:p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fertilizer runoff harms marine life</a:t>
            </a:r>
          </a:p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dams and competition for scarce water—key issues in West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82563" y="90488"/>
            <a:ext cx="53022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Section 3		  </a:t>
            </a:r>
            <a:b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</a:b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Geographic Issues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EDC0EA-BC62-E745-95CA-81D49210A642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cs typeface="+mj-cs"/>
              </a:rPr>
              <a:t>Natural hazards: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earthquakes on west coast</a:t>
            </a:r>
          </a:p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flooding in many areas</a:t>
            </a:r>
          </a:p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tornadoes in Midwest and South</a:t>
            </a:r>
          </a:p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hurricanes along east coast and Gulf of Mexico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82563" y="90488"/>
            <a:ext cx="53022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Section 3		  </a:t>
            </a:r>
            <a:b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</a:b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Geographic Issues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778131-A272-5140-9159-90E31BCDF0A1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cs typeface="+mj-cs"/>
              </a:rPr>
              <a:t>Changes in cities and population patterns: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shift of population and business from center cities to suburbs</a:t>
            </a:r>
          </a:p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some gentrification in inner cities, forcing out low-income residents</a:t>
            </a:r>
          </a:p>
          <a:p>
            <a:pPr eaLnBrk="1" hangingPunct="1">
              <a:defRPr/>
            </a:pPr>
            <a:r>
              <a:rPr lang="en-US" altLang="en-US" smtClean="0">
                <a:cs typeface="+mn-cs"/>
              </a:rPr>
              <a:t>major impact of immigration on ethnic and cultural mix, notably in West and South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82563" y="90488"/>
            <a:ext cx="53022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Section 3		  </a:t>
            </a:r>
            <a:b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</a:b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Geographic Issues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02-Geo">
  <a:themeElements>
    <a:clrScheme name="">
      <a:dk1>
        <a:srgbClr val="808080"/>
      </a:dk1>
      <a:lt1>
        <a:srgbClr val="F8F8F8"/>
      </a:lt1>
      <a:dk2>
        <a:srgbClr val="006600"/>
      </a:dk2>
      <a:lt2>
        <a:srgbClr val="FFCC00"/>
      </a:lt2>
      <a:accent1>
        <a:srgbClr val="FFCC00"/>
      </a:accent1>
      <a:accent2>
        <a:srgbClr val="FF6600"/>
      </a:accent2>
      <a:accent3>
        <a:srgbClr val="AAB8AA"/>
      </a:accent3>
      <a:accent4>
        <a:srgbClr val="D4D4D4"/>
      </a:accent4>
      <a:accent5>
        <a:srgbClr val="FFE2AA"/>
      </a:accent5>
      <a:accent6>
        <a:srgbClr val="E75C00"/>
      </a:accent6>
      <a:hlink>
        <a:srgbClr val="000066"/>
      </a:hlink>
      <a:folHlink>
        <a:srgbClr val="008000"/>
      </a:folHlink>
    </a:clrScheme>
    <a:fontScheme name="02-Geo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02-Ge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-Ge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Ge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Ge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Ge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Ge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Ge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-Geo 8">
        <a:dk1>
          <a:srgbClr val="808080"/>
        </a:dk1>
        <a:lt1>
          <a:srgbClr val="F8F8F8"/>
        </a:lt1>
        <a:dk2>
          <a:srgbClr val="006600"/>
        </a:dk2>
        <a:lt2>
          <a:srgbClr val="FFCC00"/>
        </a:lt2>
        <a:accent1>
          <a:srgbClr val="FFCC00"/>
        </a:accent1>
        <a:accent2>
          <a:srgbClr val="FF6600"/>
        </a:accent2>
        <a:accent3>
          <a:srgbClr val="AAB8AA"/>
        </a:accent3>
        <a:accent4>
          <a:srgbClr val="D4D4D4"/>
        </a:accent4>
        <a:accent5>
          <a:srgbClr val="FFE2AA"/>
        </a:accent5>
        <a:accent6>
          <a:srgbClr val="E75C00"/>
        </a:accent6>
        <a:hlink>
          <a:srgbClr val="0000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Data\Microsoft\Templates\02-Geo.pot</Template>
  <TotalTime>625</TotalTime>
  <Words>403</Words>
  <Application>Microsoft Macintosh PowerPoint</Application>
  <PresentationFormat>On-screen Show (4:3)</PresentationFormat>
  <Paragraphs>69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Times New Roman</vt:lpstr>
      <vt:lpstr>ＭＳ Ｐゴシック</vt:lpstr>
      <vt:lpstr>Arial</vt:lpstr>
      <vt:lpstr>Wingdings</vt:lpstr>
      <vt:lpstr>Arial Black</vt:lpstr>
      <vt:lpstr>02-Geo</vt:lpstr>
      <vt:lpstr>The United States</vt:lpstr>
      <vt:lpstr>Objectives:</vt:lpstr>
      <vt:lpstr>Key events in American history:</vt:lpstr>
      <vt:lpstr>Key events in American history: (continued)</vt:lpstr>
      <vt:lpstr>Unique elements of American culture:</vt:lpstr>
      <vt:lpstr>Objectives:</vt:lpstr>
      <vt:lpstr>Environmental issues:</vt:lpstr>
      <vt:lpstr>Natural hazards:</vt:lpstr>
      <vt:lpstr>Changes in cities and population patterns:</vt:lpstr>
      <vt:lpstr>Global economy: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M. C. McLaughlin</dc:creator>
  <cp:lastModifiedBy>Kate Vance</cp:lastModifiedBy>
  <cp:revision>15</cp:revision>
  <dcterms:created xsi:type="dcterms:W3CDTF">2002-05-23T20:32:48Z</dcterms:created>
  <dcterms:modified xsi:type="dcterms:W3CDTF">2014-09-01T18:59:13Z</dcterms:modified>
</cp:coreProperties>
</file>