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2" r:id="rId3"/>
    <p:sldId id="273" r:id="rId4"/>
    <p:sldId id="257" r:id="rId5"/>
    <p:sldId id="260" r:id="rId6"/>
    <p:sldId id="258" r:id="rId7"/>
    <p:sldId id="274" r:id="rId8"/>
    <p:sldId id="259" r:id="rId9"/>
    <p:sldId id="269" r:id="rId10"/>
    <p:sldId id="262" r:id="rId11"/>
    <p:sldId id="261" r:id="rId12"/>
    <p:sldId id="270" r:id="rId13"/>
    <p:sldId id="276" r:id="rId14"/>
    <p:sldId id="278" r:id="rId15"/>
    <p:sldId id="264" r:id="rId16"/>
    <p:sldId id="263" r:id="rId17"/>
    <p:sldId id="280" r:id="rId18"/>
    <p:sldId id="281" r:id="rId19"/>
    <p:sldId id="265" r:id="rId20"/>
    <p:sldId id="271" r:id="rId21"/>
    <p:sldId id="266" r:id="rId22"/>
    <p:sldId id="267" r:id="rId23"/>
    <p:sldId id="268" r:id="rId24"/>
    <p:sldId id="275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72D2849-A11C-7C4B-90F4-12C9B72F6D4E}" type="datetimeFigureOut">
              <a:rPr lang="en-US"/>
              <a:pPr>
                <a:defRPr/>
              </a:pPr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06EBAE-0828-D84F-82DD-28889CB0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94EE5F-0065-8440-8511-2F68333046F7}" type="datetimeFigureOut">
              <a:rPr lang="en-US"/>
              <a:pPr>
                <a:defRPr/>
              </a:pPr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382641-2EA9-AC42-95EF-9D575529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He wrote it in Biblical format and did not use Latin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A14AD3-F780-D649-BC80-7BA0C31A420E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1898-EDEF-A142-BA8B-5F9491D9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E242-9C6A-564B-B805-496F9548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F7AE-9D8A-8446-B29C-89C4C0233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4DE5-63C6-7541-95F5-F9DA99F3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EFE8-C0E9-0E4A-AA1D-74E6DD6B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20CE-C661-D945-8CB4-917D2DE4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6A14-0FA5-BC45-A93F-CCEE6143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51F6-BBEE-D046-B960-9B76EE8F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064E7-EEA7-EF42-8681-863A48C2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B2A2-5259-0F46-BF12-1E333B139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7FC29-49B1-DD40-A37E-EDCF2D38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DC56FC0-5377-0348-9B2D-DE75F5361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  <a:ea typeface="ＭＳ Ｐゴシック" pitchFamily="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  <a:ea typeface="ＭＳ Ｐゴシック" pitchFamily="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  <a:ea typeface="ＭＳ Ｐゴシック" pitchFamily="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  <a:ea typeface="ＭＳ Ｐゴシック" pitchFamily="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People Who Influenced the Founding Fathers</a:t>
            </a:r>
          </a:p>
        </p:txBody>
      </p:sp>
      <p:pic>
        <p:nvPicPr>
          <p:cNvPr id="15362" name="Picture 3" descr="487px-Richard_Henry_Lee_-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4049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459px-John_Hancock_pain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47478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_Navy_031029-N-6236G-001_A_painting_of_President_John_Adams_%281735-1826%29%2C_2nd_president_of_the_United_States%2C_by_Asher_B._Durand_%281767-1845%29-crop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5097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501px-Gilbert_Stuart_Williamstown_Portrait_of_George_Washingt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3096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485px-Benjamin_Frankl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16002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entury Schoolbook" charset="0"/>
              </a:rPr>
              <a:t>Born in England during the year 1632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entury Schoolbook" charset="0"/>
              </a:rPr>
              <a:t>Went to college and became a physician or doctor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entury Schoolbook" charset="0"/>
              </a:rPr>
              <a:t>Met a man very powerful in government, and became his assistant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entury Schoolbook" charset="0"/>
              </a:rPr>
              <a:t>So what does this have to do with influencing our Founding Fathers?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entury Schoolbook" charset="0"/>
            </a:endParaRPr>
          </a:p>
        </p:txBody>
      </p:sp>
      <p:pic>
        <p:nvPicPr>
          <p:cNvPr id="24578" name="Picture 5" descr="185px-John_Locke_Signature_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810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Locke had many ideas that challenged the King</a:t>
            </a:r>
            <a:r>
              <a:rPr lang="ja-JP" altLang="en-US">
                <a:latin typeface="Century Schoolbook" charset="0"/>
              </a:rPr>
              <a:t>’</a:t>
            </a:r>
            <a:r>
              <a:rPr lang="en-US" altLang="ja-JP">
                <a:latin typeface="Century Schoolbook" charset="0"/>
              </a:rPr>
              <a:t>s authority, and he made them very known in his writings</a:t>
            </a:r>
          </a:p>
          <a:p>
            <a:pPr eaLnBrk="1" hangingPunct="1"/>
            <a:r>
              <a:rPr lang="en-US">
                <a:latin typeface="Century Schoolbook" charset="0"/>
              </a:rPr>
              <a:t>He believed all people were born equal, and no one is above the law (everyone obeys the law)</a:t>
            </a:r>
          </a:p>
          <a:p>
            <a:pPr eaLnBrk="1" hangingPunct="1"/>
            <a:r>
              <a:rPr lang="en-US">
                <a:latin typeface="Century Schoolbook" charset="0"/>
              </a:rPr>
              <a:t>These were not new ideas, but helped to form modern democracy </a:t>
            </a:r>
          </a:p>
        </p:txBody>
      </p:sp>
      <p:pic>
        <p:nvPicPr>
          <p:cNvPr id="25602" name="Picture 5" descr="185px-John_Locke_Signature_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810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038600"/>
            <a:ext cx="4347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entury Schoolbook" charset="0"/>
              </a:rPr>
              <a:t>In one of his writings he states his theory of natural rights (life, liberty, and property of people) and people have the right to pursue what they want without interference</a:t>
            </a:r>
          </a:p>
          <a:p>
            <a:pPr eaLnBrk="1" hangingPunct="1"/>
            <a:r>
              <a:rPr lang="en-US" sz="2800">
                <a:latin typeface="Century Schoolbook" charset="0"/>
              </a:rPr>
              <a:t>He felt the laws of the land should be based on these rights, and if they are not followed then the people had the right to rebel</a:t>
            </a:r>
          </a:p>
        </p:txBody>
      </p:sp>
      <p:pic>
        <p:nvPicPr>
          <p:cNvPr id="26626" name="Picture 6" descr="185px-John_Locke_Signature_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810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25908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800" i="1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endParaRPr lang="en-US"/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/>
              <a:t>Ideas –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         </a:t>
            </a:r>
          </a:p>
          <a:p>
            <a:pPr eaLnBrk="0" hangingPunct="0"/>
            <a:r>
              <a:rPr lang="en-US" sz="2000"/>
              <a:t>           Connection -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/>
              <a:t>Ideas -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Connection -</a:t>
            </a:r>
            <a:r>
              <a:rPr lang="en-US"/>
              <a:t> 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</p:txBody>
      </p:sp>
      <p:sp>
        <p:nvSpPr>
          <p:cNvPr id="27653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  <p:pic>
        <p:nvPicPr>
          <p:cNvPr id="27654" name="Picture 2" descr="http://www.citatecelebre.eu/imgupl/author/t-600x600/john-locke--63--t-600x600-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5873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http://ts1.mm.bing.net/images/thumbnail.aspx?q=1447191382440&amp;id=383726406fcbc641c17e5ca76b941b75&amp;url=http%3a%2f%2fteachers.henrico.k12.va.us%2ftucker%2fstrusky_m%2fwebquests%2fVUS4a_RevolutionIdeology%2fThomas_P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841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 descr="http://ts4.mm.bing.net/images/thumbnail.aspx?q=1361982854519&amp;id=c47b51ebb4a5600a54773e2b32d7621a&amp;url=http%3a%2f%2fliberallifestyles.com%2fwp-content%2fuploads%2f2011%2f05%2fmontesquieu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54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 i="1"/>
              <a:t>the Founding Fathers used his ideas to based our laws on; life, liberty, and the pursuit of happiness is even written in the Declaration of Independence</a:t>
            </a:r>
          </a:p>
          <a:p>
            <a:pPr eaLnBrk="0" hangingPunct="0"/>
            <a:endParaRPr lang="en-US"/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/>
              <a:t>Ideas –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         </a:t>
            </a:r>
          </a:p>
          <a:p>
            <a:pPr eaLnBrk="0" hangingPunct="0"/>
            <a:r>
              <a:rPr lang="en-US" sz="2000"/>
              <a:t>           Connection -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/>
              <a:t>Ideas -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Connection -</a:t>
            </a:r>
            <a:r>
              <a:rPr lang="en-US"/>
              <a:t> 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</p:txBody>
      </p:sp>
      <p:sp>
        <p:nvSpPr>
          <p:cNvPr id="28677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Montesquieu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334000" cy="41148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Born into nobility in France</a:t>
            </a:r>
          </a:p>
          <a:p>
            <a:pPr eaLnBrk="1" hangingPunct="1"/>
            <a:r>
              <a:rPr lang="en-US">
                <a:latin typeface="Century Schoolbook" charset="0"/>
              </a:rPr>
              <a:t>Studied law and was apart of the French Parliament</a:t>
            </a:r>
          </a:p>
          <a:p>
            <a:pPr eaLnBrk="1" hangingPunct="1"/>
            <a:r>
              <a:rPr lang="en-US">
                <a:latin typeface="Century Schoolbook" charset="0"/>
              </a:rPr>
              <a:t>He wrote a book called the </a:t>
            </a:r>
            <a:r>
              <a:rPr lang="ja-JP" altLang="en-US">
                <a:latin typeface="Century Schoolbook" charset="0"/>
              </a:rPr>
              <a:t>“</a:t>
            </a:r>
            <a:r>
              <a:rPr lang="en-US" altLang="ja-JP">
                <a:latin typeface="Century Schoolbook" charset="0"/>
              </a:rPr>
              <a:t>Persian Letters</a:t>
            </a:r>
            <a:r>
              <a:rPr lang="ja-JP" altLang="en-US">
                <a:latin typeface="Century Schoolbook" charset="0"/>
              </a:rPr>
              <a:t>”</a:t>
            </a:r>
            <a:r>
              <a:rPr lang="en-US" altLang="ja-JP">
                <a:latin typeface="Century Schoolbook" charset="0"/>
              </a:rPr>
              <a:t> which described most of what he disliked about the French government</a:t>
            </a:r>
            <a:endParaRPr lang="en-US">
              <a:latin typeface="Century Schoolbook" charset="0"/>
            </a:endParaRPr>
          </a:p>
        </p:txBody>
      </p:sp>
      <p:pic>
        <p:nvPicPr>
          <p:cNvPr id="29699" name="Picture 6" descr="220px-Chateau_la_bre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Montesquieu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Formed the idea of the separation of power within government</a:t>
            </a:r>
          </a:p>
          <a:p>
            <a:pPr eaLnBrk="1" hangingPunct="1"/>
            <a:r>
              <a:rPr lang="en-US">
                <a:latin typeface="Century Schoolbook" charset="0"/>
              </a:rPr>
              <a:t>He felt power should be divided into 3 parts and each should check on the others</a:t>
            </a:r>
          </a:p>
          <a:p>
            <a:pPr eaLnBrk="1" hangingPunct="1"/>
            <a:r>
              <a:rPr lang="en-US">
                <a:latin typeface="Century Schoolbook" charset="0"/>
              </a:rPr>
              <a:t>This kept an individual or a group from having too much power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1336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3528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/>
              <a:t>the Founding Fathers used his ideas to based our laws on; life, liberty, and the pursuit of happiness is even written in the Declaration of Independence</a:t>
            </a:r>
          </a:p>
          <a:p>
            <a:pPr eaLnBrk="0" hangingPunct="0"/>
            <a:endParaRPr lang="en-US"/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600" i="1"/>
              <a:t>formed the idea of separation of power in gov</a:t>
            </a:r>
            <a:r>
              <a:rPr lang="ja-JP" altLang="en-US" sz="1600" i="1"/>
              <a:t>’</a:t>
            </a:r>
            <a:r>
              <a:rPr lang="en-US" altLang="ja-JP" sz="1600" i="1"/>
              <a:t>t; should be divided into 3 parts with each one checking on the other</a:t>
            </a:r>
          </a:p>
          <a:p>
            <a:pPr eaLnBrk="0" hangingPunct="0"/>
            <a:r>
              <a:rPr lang="en-US" sz="2000" i="1"/>
              <a:t>        </a:t>
            </a:r>
          </a:p>
          <a:p>
            <a:pPr eaLnBrk="0" hangingPunct="0"/>
            <a:r>
              <a:rPr lang="en-US" sz="2000"/>
              <a:t>       </a:t>
            </a:r>
            <a:r>
              <a:rPr lang="en-US" sz="2000" u="sng"/>
              <a:t>Connection</a:t>
            </a:r>
            <a:r>
              <a:rPr lang="en-US" sz="2000"/>
              <a:t> - 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/>
              <a:t>Ideas -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Connection -</a:t>
            </a:r>
            <a:r>
              <a:rPr lang="en-US"/>
              <a:t> 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</p:txBody>
      </p:sp>
      <p:sp>
        <p:nvSpPr>
          <p:cNvPr id="31749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/>
              <a:t>the Founding Fathers used his ideas to based our laws on; life, liberty, and the pursuit of happiness is even written in the Declaration of Independence</a:t>
            </a:r>
          </a:p>
          <a:p>
            <a:pPr eaLnBrk="0" hangingPunct="0"/>
            <a:endParaRPr lang="en-US"/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formed the idea of separation of power in gov</a:t>
            </a:r>
            <a:r>
              <a:rPr lang="ja-JP" altLang="en-US" sz="1200"/>
              <a:t>’</a:t>
            </a:r>
            <a:r>
              <a:rPr lang="en-US" altLang="ja-JP" sz="1200"/>
              <a:t>t; should be divided into 3 parts with each one checking on the other</a:t>
            </a:r>
          </a:p>
          <a:p>
            <a:pPr eaLnBrk="0" hangingPunct="0"/>
            <a:r>
              <a:rPr lang="en-US" sz="2000"/>
              <a:t>        </a:t>
            </a:r>
          </a:p>
          <a:p>
            <a:pPr eaLnBrk="0" hangingPunct="0"/>
            <a:r>
              <a:rPr lang="en-US" sz="2000"/>
              <a:t>  </a:t>
            </a:r>
            <a:r>
              <a:rPr lang="en-US" sz="2000" u="sng"/>
              <a:t>Connection</a:t>
            </a:r>
            <a:r>
              <a:rPr lang="en-US" sz="2000"/>
              <a:t> – </a:t>
            </a:r>
            <a:r>
              <a:rPr lang="en-US" sz="1600" i="1"/>
              <a:t>Our government                    d        used this idea and we have the L              Legislative, Executive and</a:t>
            </a:r>
          </a:p>
          <a:p>
            <a:pPr eaLnBrk="0" hangingPunct="0"/>
            <a:r>
              <a:rPr lang="en-US" sz="1600" i="1"/>
              <a:t>                Judicial Branches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/>
              <a:t>Ideas -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Connection -</a:t>
            </a:r>
            <a:r>
              <a:rPr lang="en-US"/>
              <a:t> 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</p:txBody>
      </p:sp>
      <p:sp>
        <p:nvSpPr>
          <p:cNvPr id="32773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Let</a:t>
            </a:r>
            <a:r>
              <a:rPr lang="ja-JP" altLang="en-US">
                <a:latin typeface="Century Schoolbook" charset="0"/>
              </a:rPr>
              <a:t>’</a:t>
            </a:r>
            <a:r>
              <a:rPr lang="en-US" altLang="ja-JP">
                <a:latin typeface="Century Schoolbook" charset="0"/>
              </a:rPr>
              <a:t>s Fast Forward to the future.</a:t>
            </a:r>
            <a:endParaRPr lang="en-US">
              <a:latin typeface="Century School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5029200"/>
            <a:ext cx="18453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  <a:ea typeface="ＭＳ Ｐゴシック" pitchFamily="28" charset="-128"/>
                <a:cs typeface="+mn-cs"/>
              </a:rPr>
              <a:t>1687</a:t>
            </a:r>
          </a:p>
        </p:txBody>
      </p:sp>
      <p:cxnSp>
        <p:nvCxnSpPr>
          <p:cNvPr id="33795" name="Elbow Connector 6"/>
          <p:cNvCxnSpPr>
            <a:cxnSpLocks noChangeShapeType="1"/>
            <a:stCxn id="6" idx="1"/>
          </p:cNvCxnSpPr>
          <p:nvPr/>
        </p:nvCxnSpPr>
        <p:spPr bwMode="auto">
          <a:xfrm rot="10800000">
            <a:off x="2286000" y="2743200"/>
            <a:ext cx="3733800" cy="2747963"/>
          </a:xfrm>
          <a:prstGeom prst="bentConnector3">
            <a:avLst>
              <a:gd name="adj1" fmla="val 50000"/>
            </a:avLst>
          </a:prstGeom>
          <a:noFill/>
          <a:ln w="698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74323" y="2209800"/>
            <a:ext cx="1458733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Old Style" pitchFamily="18" charset="0"/>
                <a:ea typeface="ＭＳ Ｐゴシック" pitchFamily="28" charset="-128"/>
                <a:cs typeface="+mn-cs"/>
              </a:rPr>
              <a:t>1776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entury Schoolbook" charset="0"/>
              </a:rPr>
              <a:t>As you view this slide show you will fill out the Frayer Model.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33400" y="1981200"/>
            <a:ext cx="3733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u="sng"/>
              <a:t>John Locke</a:t>
            </a:r>
          </a:p>
          <a:p>
            <a:pPr eaLnBrk="0" hangingPunct="0"/>
            <a:r>
              <a:rPr lang="en-US" sz="2000"/>
              <a:t>Ideas – 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Connection -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267200" y="1981200"/>
            <a:ext cx="3657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/>
              <a:t>Ideas –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         </a:t>
            </a:r>
          </a:p>
          <a:p>
            <a:pPr eaLnBrk="0" hangingPunct="0"/>
            <a:r>
              <a:rPr lang="en-US" sz="2000"/>
              <a:t>           Connection - 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33400" y="4114800"/>
            <a:ext cx="37338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/>
              <a:t>Ideas - 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Connection -</a:t>
            </a:r>
            <a:r>
              <a:rPr lang="en-US"/>
              <a:t>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67200" y="4114800"/>
            <a:ext cx="3657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What do they all</a:t>
            </a:r>
          </a:p>
          <a:p>
            <a:pPr eaLnBrk="0" hangingPunct="0"/>
            <a:r>
              <a:rPr lang="en-US"/>
              <a:t>        </a:t>
            </a:r>
            <a:r>
              <a:rPr lang="en-US" u="sng"/>
              <a:t>have in common?</a:t>
            </a:r>
          </a:p>
        </p:txBody>
      </p:sp>
      <p:sp>
        <p:nvSpPr>
          <p:cNvPr id="16390" name="Diamond 7"/>
          <p:cNvSpPr>
            <a:spLocks noChangeArrowheads="1"/>
          </p:cNvSpPr>
          <p:nvPr/>
        </p:nvSpPr>
        <p:spPr bwMode="auto">
          <a:xfrm>
            <a:off x="3048000" y="2895600"/>
            <a:ext cx="2438400" cy="2209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smtClean="0">
                <a:solidFill>
                  <a:srgbClr val="00006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rinthia Demo" charset="0"/>
              </a:rPr>
              <a:t>Thomas Paine</a:t>
            </a:r>
            <a:r>
              <a:rPr lang="en-US" sz="4000" b="1" smtClean="0">
                <a:solidFill>
                  <a:srgbClr val="00006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lackChancery" charset="0"/>
              </a:rPr>
              <a:t>: </a:t>
            </a:r>
            <a:r>
              <a:rPr lang="en-US" sz="4000" b="1" smtClean="0">
                <a:solidFill>
                  <a:srgbClr val="00006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rinthia Demo" charset="0"/>
              </a:rPr>
              <a:t> </a:t>
            </a:r>
            <a:r>
              <a:rPr lang="en-US" sz="4000" b="1" i="1" smtClean="0">
                <a:solidFill>
                  <a:srgbClr val="00006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rinthia Demo" charset="0"/>
              </a:rPr>
              <a:t>Common Sense</a:t>
            </a:r>
          </a:p>
        </p:txBody>
      </p:sp>
      <p:pic>
        <p:nvPicPr>
          <p:cNvPr id="2" name="Picture 3" descr="Common_Sense_cover_new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00200"/>
            <a:ext cx="2781300" cy="49530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4" descr="paine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79563"/>
            <a:ext cx="3733800" cy="4821237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Thomas Paine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553200" cy="39624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Poorly educated</a:t>
            </a:r>
          </a:p>
          <a:p>
            <a:pPr eaLnBrk="1" hangingPunct="1"/>
            <a:r>
              <a:rPr lang="en-US">
                <a:latin typeface="Century Schoolbook" charset="0"/>
              </a:rPr>
              <a:t>Unsuccessful at most of his jobs</a:t>
            </a:r>
          </a:p>
          <a:p>
            <a:pPr eaLnBrk="1" hangingPunct="1"/>
            <a:r>
              <a:rPr lang="en-US">
                <a:latin typeface="Century Schoolbook" charset="0"/>
              </a:rPr>
              <a:t>After being fired as a tax collector he moved to Philadelphia (the birthplace of our nation)</a:t>
            </a:r>
          </a:p>
          <a:p>
            <a:pPr eaLnBrk="1" hangingPunct="1"/>
            <a:r>
              <a:rPr lang="en-US">
                <a:latin typeface="Century Schoolbook" charset="0"/>
              </a:rPr>
              <a:t>How can someone with these qualities influence the people of America?</a:t>
            </a:r>
          </a:p>
        </p:txBody>
      </p:sp>
      <p:pic>
        <p:nvPicPr>
          <p:cNvPr id="35843" name="Picture 4" descr="C:\Documents and Settings\58613\Local Settings\Temporary Internet Files\Content.IE5\Z3K6E3G1\MC90035547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981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Thomas Paine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entury Schoolbook" charset="0"/>
              </a:rPr>
              <a:t>Unlike John Locke and Montesquieu, Paine was not a philosopher</a:t>
            </a:r>
          </a:p>
          <a:p>
            <a:pPr eaLnBrk="1" hangingPunct="1"/>
            <a:r>
              <a:rPr lang="en-US" sz="2800">
                <a:latin typeface="Century Schoolbook" charset="0"/>
              </a:rPr>
              <a:t>He put the ideas everyone was feeling into a 47 page pamphlet (small book)</a:t>
            </a:r>
          </a:p>
          <a:p>
            <a:pPr eaLnBrk="1" hangingPunct="1"/>
            <a:r>
              <a:rPr lang="en-US" sz="2800">
                <a:latin typeface="Century Schoolbook" charset="0"/>
              </a:rPr>
              <a:t>It sold ½ million copies!</a:t>
            </a:r>
          </a:p>
          <a:p>
            <a:pPr eaLnBrk="1" hangingPunct="1"/>
            <a:r>
              <a:rPr lang="en-US" sz="2800">
                <a:latin typeface="Century Schoolbook" charset="0"/>
              </a:rPr>
              <a:t>It made a powerful argument for independence from Great Britain</a:t>
            </a:r>
          </a:p>
          <a:p>
            <a:pPr eaLnBrk="1" hangingPunct="1"/>
            <a:endParaRPr lang="en-US">
              <a:latin typeface="Century Schoolbook" charset="0"/>
            </a:endParaRPr>
          </a:p>
        </p:txBody>
      </p:sp>
      <p:pic>
        <p:nvPicPr>
          <p:cNvPr id="36867" name="Picture 3" descr="Common_Sense_cover_new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333500" cy="23749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4196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What did it say?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54102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Biggest aspect of this pamphlet…it was written in a style for common people to understand</a:t>
            </a:r>
          </a:p>
          <a:p>
            <a:pPr eaLnBrk="1" hangingPunct="1"/>
            <a:r>
              <a:rPr lang="en-US" sz="1800">
                <a:latin typeface="Century Schoolbook" charset="0"/>
              </a:rPr>
              <a:t>Even if Britain were the "mother country" of America, that made her actions all the more horrendous, for no mother would harm her children so brutally</a:t>
            </a:r>
          </a:p>
          <a:p>
            <a:pPr eaLnBrk="1" hangingPunct="1"/>
            <a:r>
              <a:rPr lang="en-US" sz="1800">
                <a:latin typeface="Century Schoolbook" charset="0"/>
              </a:rPr>
              <a:t>It called the King </a:t>
            </a:r>
            <a:r>
              <a:rPr lang="ja-JP" altLang="en-US" sz="1800">
                <a:latin typeface="Century Schoolbook" charset="0"/>
              </a:rPr>
              <a:t>“</a:t>
            </a:r>
            <a:r>
              <a:rPr lang="en-US" altLang="ja-JP" sz="1800">
                <a:latin typeface="Century Schoolbook" charset="0"/>
              </a:rPr>
              <a:t>a royal brute</a:t>
            </a:r>
            <a:r>
              <a:rPr lang="ja-JP" altLang="en-US" sz="1800">
                <a:latin typeface="Century Schoolbook" charset="0"/>
              </a:rPr>
              <a:t>”</a:t>
            </a:r>
            <a:endParaRPr lang="en-US" altLang="ja-JP" sz="1800">
              <a:latin typeface="Century Schoolbook" charset="0"/>
            </a:endParaRPr>
          </a:p>
          <a:p>
            <a:pPr eaLnBrk="1" hangingPunct="1"/>
            <a:r>
              <a:rPr lang="en-US" sz="1800">
                <a:latin typeface="Century Schoolbook" charset="0"/>
              </a:rPr>
              <a:t>Stated that a continent should not be controlled by an </a:t>
            </a:r>
            <a:r>
              <a:rPr lang="ja-JP" altLang="en-US" sz="1800">
                <a:latin typeface="Century Schoolbook" charset="0"/>
              </a:rPr>
              <a:t>“</a:t>
            </a:r>
            <a:r>
              <a:rPr lang="en-US" altLang="ja-JP" sz="1800">
                <a:latin typeface="Century Schoolbook" charset="0"/>
              </a:rPr>
              <a:t>island</a:t>
            </a:r>
            <a:r>
              <a:rPr lang="ja-JP" altLang="en-US" sz="1800">
                <a:latin typeface="Century Schoolbook" charset="0"/>
              </a:rPr>
              <a:t>”</a:t>
            </a:r>
            <a:endParaRPr lang="en-US" altLang="ja-JP" sz="1800">
              <a:latin typeface="Century Schoolbook" charset="0"/>
            </a:endParaRPr>
          </a:p>
          <a:p>
            <a:pPr eaLnBrk="1" hangingPunct="1"/>
            <a:r>
              <a:rPr lang="en-US" sz="1800">
                <a:latin typeface="Century Schoolbook" charset="0"/>
              </a:rPr>
              <a:t>America would be dragged into </a:t>
            </a:r>
            <a:r>
              <a:rPr lang="ja-JP" altLang="en-US" sz="1800">
                <a:latin typeface="Century Schoolbook" charset="0"/>
              </a:rPr>
              <a:t>“</a:t>
            </a:r>
            <a:r>
              <a:rPr lang="en-US" altLang="ja-JP" sz="1800">
                <a:latin typeface="Century Schoolbook" charset="0"/>
              </a:rPr>
              <a:t>unnecessary</a:t>
            </a:r>
            <a:r>
              <a:rPr lang="ja-JP" altLang="en-US" sz="1800">
                <a:latin typeface="Century Schoolbook" charset="0"/>
              </a:rPr>
              <a:t>”</a:t>
            </a:r>
            <a:r>
              <a:rPr lang="en-US" altLang="ja-JP" sz="1800">
                <a:latin typeface="Century Schoolbook" charset="0"/>
              </a:rPr>
              <a:t> European Wars</a:t>
            </a:r>
          </a:p>
          <a:p>
            <a:pPr eaLnBrk="1" hangingPunct="1"/>
            <a:r>
              <a:rPr lang="en-US" sz="1800">
                <a:latin typeface="Century Schoolbook" charset="0"/>
              </a:rPr>
              <a:t>The distance was too great. For the colonies to send a petition to Parliament it would take a year for a response</a:t>
            </a:r>
          </a:p>
          <a:p>
            <a:pPr eaLnBrk="1" hangingPunct="1"/>
            <a:r>
              <a:rPr lang="en-US" sz="2800">
                <a:latin typeface="Century Schoolbook" charset="0"/>
              </a:rPr>
              <a:t>He even had a layout for the Constitution of America</a:t>
            </a:r>
          </a:p>
          <a:p>
            <a:pPr eaLnBrk="1" hangingPunct="1"/>
            <a:endParaRPr lang="en-US">
              <a:latin typeface="Century School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3340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 descr="800px-Constitution-usa-thomas-pa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" y="304800"/>
            <a:ext cx="9055100" cy="6248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/>
              <a:t>the Founding Fathers used his ideas to based our laws on; life, liberty, and the pursuit of happiness is even written in the Declaration of Independence</a:t>
            </a:r>
          </a:p>
          <a:p>
            <a:pPr eaLnBrk="0" hangingPunct="0"/>
            <a:endParaRPr lang="en-US"/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formed the idea of separation of power in gov</a:t>
            </a:r>
            <a:r>
              <a:rPr lang="ja-JP" altLang="en-US" sz="1200"/>
              <a:t>’</a:t>
            </a:r>
            <a:r>
              <a:rPr lang="en-US" altLang="ja-JP" sz="1200"/>
              <a:t>t; should be divided into 3 parts with each one checking on the other</a:t>
            </a:r>
          </a:p>
          <a:p>
            <a:pPr eaLnBrk="0" hangingPunct="0"/>
            <a:r>
              <a:rPr lang="en-US" sz="2000"/>
              <a:t>        </a:t>
            </a:r>
          </a:p>
          <a:p>
            <a:pPr eaLnBrk="0" hangingPunct="0"/>
            <a:r>
              <a:rPr lang="en-US" sz="2000"/>
              <a:t>  </a:t>
            </a:r>
            <a:r>
              <a:rPr lang="en-US" sz="2000" u="sng"/>
              <a:t>Connection</a:t>
            </a:r>
            <a:r>
              <a:rPr lang="en-US" sz="2000"/>
              <a:t> – </a:t>
            </a:r>
            <a:r>
              <a:rPr lang="en-US" sz="1600"/>
              <a:t>Our government                    d        used this idea and we have the L              Legislative, Executive and</a:t>
            </a:r>
          </a:p>
          <a:p>
            <a:pPr eaLnBrk="0" hangingPunct="0"/>
            <a:r>
              <a:rPr lang="en-US" sz="1600"/>
              <a:t>                Judicial Branches 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600" i="1"/>
              <a:t>made a powerful </a:t>
            </a:r>
          </a:p>
          <a:p>
            <a:pPr eaLnBrk="0" hangingPunct="0"/>
            <a:r>
              <a:rPr lang="en-US" sz="1600" i="1"/>
              <a:t>argument for America to break </a:t>
            </a:r>
          </a:p>
          <a:p>
            <a:pPr eaLnBrk="0" hangingPunct="0"/>
            <a:r>
              <a:rPr lang="en-US" sz="1600" i="1"/>
              <a:t>away from England; wrote a book</a:t>
            </a:r>
          </a:p>
          <a:p>
            <a:pPr eaLnBrk="0" hangingPunct="0"/>
            <a:r>
              <a:rPr lang="en-US" sz="1600" i="1"/>
              <a:t>About independence for all people to </a:t>
            </a:r>
          </a:p>
          <a:p>
            <a:pPr eaLnBrk="0" hangingPunct="0"/>
            <a:r>
              <a:rPr lang="en-US" sz="1600" i="1"/>
              <a:t>Read; had a layout for government</a:t>
            </a:r>
            <a:endParaRPr lang="en-US" sz="2000" i="1"/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</p:txBody>
      </p:sp>
      <p:sp>
        <p:nvSpPr>
          <p:cNvPr id="40965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/>
              <a:t>the Founding Fathers used his ideas to based our laws on; life, liberty, and the pursuit of happiness is even written in the Declaration of Independence</a:t>
            </a:r>
          </a:p>
          <a:p>
            <a:pPr eaLnBrk="0" hangingPunct="0"/>
            <a:endParaRPr lang="en-US"/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formed the idea of separation of power in gov</a:t>
            </a:r>
            <a:r>
              <a:rPr lang="ja-JP" altLang="en-US" sz="1200"/>
              <a:t>’</a:t>
            </a:r>
            <a:r>
              <a:rPr lang="en-US" altLang="ja-JP" sz="1200"/>
              <a:t>t; should be divided into 3 parts with each one checking on the other</a:t>
            </a:r>
          </a:p>
          <a:p>
            <a:pPr eaLnBrk="0" hangingPunct="0"/>
            <a:r>
              <a:rPr lang="en-US" sz="2000"/>
              <a:t>        </a:t>
            </a:r>
          </a:p>
          <a:p>
            <a:pPr eaLnBrk="0" hangingPunct="0"/>
            <a:r>
              <a:rPr lang="en-US" sz="2000"/>
              <a:t>  </a:t>
            </a:r>
            <a:r>
              <a:rPr lang="en-US" sz="2000" u="sng"/>
              <a:t>Connection</a:t>
            </a:r>
            <a:r>
              <a:rPr lang="en-US" sz="2000"/>
              <a:t> – </a:t>
            </a:r>
            <a:r>
              <a:rPr lang="en-US" sz="1600"/>
              <a:t>Our government                    d        used this idea and we have the L              Legislative, Executive and</a:t>
            </a:r>
          </a:p>
          <a:p>
            <a:pPr eaLnBrk="0" hangingPunct="0"/>
            <a:r>
              <a:rPr lang="en-US" sz="1600"/>
              <a:t>                Judicial Branches 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u="sng"/>
              <a:t>Thomas Paine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made a powerful </a:t>
            </a:r>
          </a:p>
          <a:p>
            <a:pPr eaLnBrk="0" hangingPunct="0"/>
            <a:r>
              <a:rPr lang="en-US" sz="1200"/>
              <a:t>argument for America to break </a:t>
            </a:r>
          </a:p>
          <a:p>
            <a:pPr eaLnBrk="0" hangingPunct="0"/>
            <a:r>
              <a:rPr lang="en-US" sz="1200"/>
              <a:t>away from England; wrote a book</a:t>
            </a:r>
          </a:p>
          <a:p>
            <a:pPr eaLnBrk="0" hangingPunct="0"/>
            <a:r>
              <a:rPr lang="en-US" sz="1200"/>
              <a:t>About independence for all people to </a:t>
            </a:r>
          </a:p>
          <a:p>
            <a:pPr eaLnBrk="0" hangingPunct="0"/>
            <a:r>
              <a:rPr lang="en-US" sz="1200"/>
              <a:t>Read; had a layout for government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 i="1"/>
              <a:t>The writings of the book inspired many Americans to revolt against the British government</a:t>
            </a:r>
            <a:endParaRPr lang="en-US" i="1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</p:txBody>
      </p:sp>
      <p:sp>
        <p:nvSpPr>
          <p:cNvPr id="41989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ChangeArrowheads="1"/>
          </p:cNvSpPr>
          <p:nvPr/>
        </p:nvSpPr>
        <p:spPr bwMode="auto">
          <a:xfrm>
            <a:off x="533400" y="457200"/>
            <a:ext cx="37338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John Locke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no one is above the law; everyone has natural rights (life, liberty, &amp; right to own property); laws should be based on these rights</a:t>
            </a:r>
          </a:p>
          <a:p>
            <a:pPr eaLnBrk="0" hangingPunct="0"/>
            <a:r>
              <a:rPr lang="en-US" sz="2000" u="sng"/>
              <a:t>Connection</a:t>
            </a:r>
            <a:r>
              <a:rPr lang="en-US" sz="2000"/>
              <a:t> -</a:t>
            </a:r>
            <a:r>
              <a:rPr lang="en-US"/>
              <a:t> </a:t>
            </a:r>
            <a:r>
              <a:rPr lang="en-US" sz="1600"/>
              <a:t>the Founding Fathers used his ideas to based our laws on; life, liberty, and the pursuit of happiness is even written in the Declaration of Independence</a:t>
            </a:r>
          </a:p>
          <a:p>
            <a:pPr eaLnBrk="0" hangingPunct="0"/>
            <a:endParaRPr lang="en-US"/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267200" y="457200"/>
            <a:ext cx="3657600" cy="304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u="sng"/>
              <a:t>Montesquieu</a:t>
            </a:r>
          </a:p>
          <a:p>
            <a:pPr eaLnBrk="0" hangingPunct="0"/>
            <a:r>
              <a:rPr lang="en-US" sz="2000" u="sng"/>
              <a:t>Ideas</a:t>
            </a:r>
            <a:r>
              <a:rPr lang="en-US" sz="2000"/>
              <a:t> – </a:t>
            </a:r>
            <a:r>
              <a:rPr lang="en-US" sz="1200"/>
              <a:t>formed the idea of separation of power in gov</a:t>
            </a:r>
            <a:r>
              <a:rPr lang="ja-JP" altLang="en-US" sz="1200"/>
              <a:t>’</a:t>
            </a:r>
            <a:r>
              <a:rPr lang="en-US" altLang="ja-JP" sz="1200"/>
              <a:t>t; should be divided into 3 parts with each one checking on the other</a:t>
            </a:r>
          </a:p>
          <a:p>
            <a:pPr eaLnBrk="0" hangingPunct="0"/>
            <a:r>
              <a:rPr lang="en-US" sz="2000"/>
              <a:t>        </a:t>
            </a:r>
          </a:p>
          <a:p>
            <a:pPr eaLnBrk="0" hangingPunct="0"/>
            <a:r>
              <a:rPr lang="en-US" sz="2000"/>
              <a:t>  </a:t>
            </a:r>
            <a:r>
              <a:rPr lang="en-US" sz="2000" u="sng"/>
              <a:t>Connection</a:t>
            </a:r>
            <a:r>
              <a:rPr lang="en-US" sz="2000"/>
              <a:t> – </a:t>
            </a:r>
            <a:r>
              <a:rPr lang="en-US" sz="1600"/>
              <a:t>Our government                    d        used this idea and we have the L              Legislative, Executive and</a:t>
            </a:r>
          </a:p>
          <a:p>
            <a:pPr eaLnBrk="0" hangingPunct="0"/>
            <a:r>
              <a:rPr lang="en-US" sz="1600"/>
              <a:t>                Judicial Branches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" y="3505200"/>
            <a:ext cx="3733800" cy="2667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u="sng" dirty="0">
                <a:ea typeface="ＭＳ Ｐゴシック" pitchFamily="28" charset="-128"/>
                <a:cs typeface="+mn-cs"/>
              </a:rPr>
              <a:t>Thomas Paine</a:t>
            </a:r>
          </a:p>
          <a:p>
            <a:pPr eaLnBrk="0" hangingPunct="0">
              <a:defRPr/>
            </a:pPr>
            <a:r>
              <a:rPr lang="en-US" sz="2000" u="sng" dirty="0">
                <a:ea typeface="ＭＳ Ｐゴシック" pitchFamily="28" charset="-128"/>
                <a:cs typeface="+mn-cs"/>
              </a:rPr>
              <a:t>Ideas</a:t>
            </a:r>
            <a:r>
              <a:rPr lang="en-US" sz="2000" dirty="0">
                <a:ea typeface="ＭＳ Ｐゴシック" pitchFamily="28" charset="-128"/>
                <a:cs typeface="+mn-cs"/>
              </a:rPr>
              <a:t> – </a:t>
            </a:r>
            <a:r>
              <a:rPr lang="en-US" sz="1200" dirty="0">
                <a:ea typeface="ＭＳ Ｐゴシック" pitchFamily="28" charset="-128"/>
                <a:cs typeface="+mn-cs"/>
              </a:rPr>
              <a:t>made a powerful </a:t>
            </a:r>
          </a:p>
          <a:p>
            <a:pPr eaLnBrk="0" hangingPunct="0">
              <a:defRPr/>
            </a:pPr>
            <a:r>
              <a:rPr lang="en-US" sz="1200" dirty="0">
                <a:ea typeface="ＭＳ Ｐゴシック" pitchFamily="28" charset="-128"/>
                <a:cs typeface="+mn-cs"/>
              </a:rPr>
              <a:t>argument for America to break </a:t>
            </a:r>
          </a:p>
          <a:p>
            <a:pPr eaLnBrk="0" hangingPunct="0">
              <a:defRPr/>
            </a:pPr>
            <a:r>
              <a:rPr lang="en-US" sz="1200" dirty="0">
                <a:ea typeface="ＭＳ Ｐゴシック" pitchFamily="28" charset="-128"/>
                <a:cs typeface="+mn-cs"/>
              </a:rPr>
              <a:t>away </a:t>
            </a:r>
            <a:r>
              <a:rPr lang="en-US" sz="1200" dirty="0">
                <a:noFill/>
                <a:ea typeface="ＭＳ Ｐゴシック" pitchFamily="28" charset="-128"/>
                <a:cs typeface="+mn-cs"/>
              </a:rPr>
              <a:t>from</a:t>
            </a:r>
            <a:r>
              <a:rPr lang="en-US" sz="1200" dirty="0">
                <a:ea typeface="ＭＳ Ｐゴシック" pitchFamily="28" charset="-128"/>
                <a:cs typeface="+mn-cs"/>
              </a:rPr>
              <a:t> England; wrote a book</a:t>
            </a:r>
          </a:p>
          <a:p>
            <a:pPr eaLnBrk="0" hangingPunct="0">
              <a:defRPr/>
            </a:pPr>
            <a:r>
              <a:rPr lang="en-US" sz="1200" dirty="0">
                <a:ea typeface="ＭＳ Ｐゴシック" pitchFamily="28" charset="-128"/>
                <a:cs typeface="+mn-cs"/>
              </a:rPr>
              <a:t>About independence for all people to </a:t>
            </a:r>
          </a:p>
          <a:p>
            <a:pPr eaLnBrk="0" hangingPunct="0">
              <a:defRPr/>
            </a:pPr>
            <a:r>
              <a:rPr lang="en-US" sz="1200" dirty="0">
                <a:ea typeface="ＭＳ Ｐゴシック" pitchFamily="28" charset="-128"/>
                <a:cs typeface="+mn-cs"/>
              </a:rPr>
              <a:t>Read; had a layout for government</a:t>
            </a:r>
          </a:p>
          <a:p>
            <a:pPr eaLnBrk="0" hangingPunct="0">
              <a:defRPr/>
            </a:pPr>
            <a:r>
              <a:rPr lang="en-US" sz="2000" u="sng" dirty="0">
                <a:ea typeface="ＭＳ Ｐゴシック" pitchFamily="28" charset="-128"/>
                <a:cs typeface="+mn-cs"/>
              </a:rPr>
              <a:t>Connection</a:t>
            </a:r>
            <a:r>
              <a:rPr lang="en-US" sz="2000" dirty="0">
                <a:ea typeface="ＭＳ Ｐゴシック" pitchFamily="28" charset="-128"/>
                <a:cs typeface="+mn-cs"/>
              </a:rPr>
              <a:t> -</a:t>
            </a:r>
            <a:r>
              <a:rPr lang="en-US" dirty="0">
                <a:ea typeface="ＭＳ Ｐゴシック" pitchFamily="28" charset="-128"/>
                <a:cs typeface="+mn-cs"/>
              </a:rPr>
              <a:t> </a:t>
            </a:r>
            <a:r>
              <a:rPr lang="en-US" sz="1600" dirty="0">
                <a:ea typeface="ＭＳ Ｐゴシック" pitchFamily="28" charset="-128"/>
                <a:cs typeface="+mn-cs"/>
              </a:rPr>
              <a:t>The writings of the book inspired many Americans to revolt against the British government</a:t>
            </a:r>
            <a:endParaRPr lang="en-US" dirty="0">
              <a:ea typeface="ＭＳ Ｐゴシック" pitchFamily="28" charset="-128"/>
              <a:cs typeface="+mn-cs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4267200" y="3505200"/>
            <a:ext cx="3657600" cy="2667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	    What do they all</a:t>
            </a:r>
          </a:p>
          <a:p>
            <a:pPr eaLnBrk="0" hangingPunct="0"/>
            <a:r>
              <a:rPr lang="en-US"/>
              <a:t>           </a:t>
            </a:r>
            <a:r>
              <a:rPr lang="en-US" u="sng"/>
              <a:t>have in common?</a:t>
            </a:r>
          </a:p>
          <a:p>
            <a:pPr eaLnBrk="0" hangingPunct="0"/>
            <a:endParaRPr lang="en-US" u="sng"/>
          </a:p>
          <a:p>
            <a:pPr eaLnBrk="0" hangingPunct="0"/>
            <a:r>
              <a:rPr lang="en-US"/>
              <a:t>         </a:t>
            </a:r>
            <a:r>
              <a:rPr lang="en-US" sz="2000" i="1"/>
              <a:t>*All three of these</a:t>
            </a:r>
          </a:p>
          <a:p>
            <a:pPr eaLnBrk="0" hangingPunct="0"/>
            <a:r>
              <a:rPr lang="en-US" sz="2000" i="1"/>
              <a:t>            people have things in </a:t>
            </a:r>
          </a:p>
          <a:p>
            <a:pPr eaLnBrk="0" hangingPunct="0"/>
            <a:r>
              <a:rPr lang="en-US" sz="2000" i="1"/>
              <a:t>            common.  Name three</a:t>
            </a:r>
            <a:endParaRPr lang="en-US" sz="2000" i="1" u="sng"/>
          </a:p>
        </p:txBody>
      </p:sp>
      <p:sp>
        <p:nvSpPr>
          <p:cNvPr id="43013" name="Diamond 7"/>
          <p:cNvSpPr>
            <a:spLocks noChangeArrowheads="1"/>
          </p:cNvSpPr>
          <p:nvPr/>
        </p:nvSpPr>
        <p:spPr bwMode="auto">
          <a:xfrm>
            <a:off x="2819400" y="1981200"/>
            <a:ext cx="2895600" cy="297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/>
              <a:t>People who Influenced our Founding Fathers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772400" cy="5638800"/>
          </a:xfrm>
        </p:spPr>
        <p:txBody>
          <a:bodyPr/>
          <a:lstStyle/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/>
            <a:r>
              <a:rPr lang="en-US">
                <a:latin typeface="Century Schoolbook" charset="0"/>
              </a:rPr>
              <a:t>When you see the following icon:</a:t>
            </a:r>
          </a:p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Century Schoolbook" charset="0"/>
              </a:rPr>
              <a:t>	Write what it says under </a:t>
            </a:r>
            <a:r>
              <a:rPr lang="ja-JP" altLang="en-US">
                <a:latin typeface="Century Schoolbook" charset="0"/>
              </a:rPr>
              <a:t>“</a:t>
            </a:r>
            <a:r>
              <a:rPr lang="en-US" altLang="ja-JP">
                <a:latin typeface="Century Schoolbook" charset="0"/>
              </a:rPr>
              <a:t>Ideas</a:t>
            </a:r>
            <a:r>
              <a:rPr lang="ja-JP" altLang="en-US">
                <a:latin typeface="Century Schoolbook" charset="0"/>
              </a:rPr>
              <a:t>”</a:t>
            </a:r>
            <a:r>
              <a:rPr lang="en-US" altLang="ja-JP">
                <a:latin typeface="Century Schoolbook" charset="0"/>
              </a:rPr>
              <a:t> on your paper for that person</a:t>
            </a:r>
          </a:p>
          <a:p>
            <a:pPr eaLnBrk="1" hangingPunct="1">
              <a:buFontTx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Century Schoolbook" charset="0"/>
              </a:rPr>
              <a:t>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2209800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ea typeface="ＭＳ Ｐゴシック" pitchFamily="28" charset="-128"/>
                <a:cs typeface="+mn-cs"/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What do you mean </a:t>
            </a:r>
            <a:r>
              <a:rPr lang="ja-JP" altLang="en-US">
                <a:latin typeface="Century Schoolbook" charset="0"/>
              </a:rPr>
              <a:t>“</a:t>
            </a:r>
            <a:r>
              <a:rPr lang="en-US" altLang="ja-JP">
                <a:latin typeface="Century Schoolbook" charset="0"/>
              </a:rPr>
              <a:t>influence</a:t>
            </a:r>
            <a:r>
              <a:rPr lang="ja-JP" altLang="en-US">
                <a:latin typeface="Century Schoolbook" charset="0"/>
              </a:rPr>
              <a:t>”</a:t>
            </a:r>
            <a:r>
              <a:rPr lang="en-US" altLang="ja-JP">
                <a:latin typeface="Century Schoolbook" charset="0"/>
              </a:rPr>
              <a:t>?</a:t>
            </a:r>
            <a:endParaRPr lang="en-US">
              <a:latin typeface="Century Schoolbook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The power to affect persons or events</a:t>
            </a:r>
          </a:p>
          <a:p>
            <a:pPr eaLnBrk="1" hangingPunct="1"/>
            <a:r>
              <a:rPr lang="en-US">
                <a:latin typeface="Century Schoolbook" charset="0"/>
              </a:rPr>
              <a:t>Examples of influential people:</a:t>
            </a:r>
          </a:p>
          <a:p>
            <a:pPr eaLnBrk="1" hangingPunct="1"/>
            <a:endParaRPr lang="en-US">
              <a:latin typeface="Century Schoolbook" charset="0"/>
            </a:endParaRPr>
          </a:p>
        </p:txBody>
      </p:sp>
      <p:pic>
        <p:nvPicPr>
          <p:cNvPr id="18435" name="Picture 4" descr="C:\Documents and Settings\58613\Local Settings\Temporary Internet Files\Content.IE5\P3VPFZA7\MC9000894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1701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:\Documents and Settings\58613\Local Settings\Temporary Internet Files\Content.IE5\XSZY4HP5\MC9004359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1584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C:\Documents and Settings\58613\Local Settings\Temporary Internet Files\Content.IE5\Z3K6E3G1\MC90007140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182403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C:\Documents and Settings\58613\Local Settings\Temporary Internet Files\Content.IE5\5JBR387D\MC90043443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13938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Who influenced the Founding Fathers?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We are going to focus on three important people from the Enlightenment and early America:</a:t>
            </a:r>
          </a:p>
          <a:p>
            <a:pPr lvl="1" eaLnBrk="1" hangingPunct="1"/>
            <a:r>
              <a:rPr lang="en-US">
                <a:latin typeface="Century Schoolbook" charset="0"/>
              </a:rPr>
              <a:t>John Locke and Baron de Montesquieu</a:t>
            </a:r>
          </a:p>
          <a:p>
            <a:pPr lvl="1" eaLnBrk="1" hangingPunct="1"/>
            <a:r>
              <a:rPr lang="en-US">
                <a:latin typeface="Century Schoolbook" charset="0"/>
              </a:rPr>
              <a:t>Thomas Paine</a:t>
            </a:r>
          </a:p>
        </p:txBody>
      </p:sp>
      <p:pic>
        <p:nvPicPr>
          <p:cNvPr id="19459" name="Picture 5" descr="460px-Locke-John-L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144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461px-Thomas_Pa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1404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montesqui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15240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Let</a:t>
            </a:r>
            <a:r>
              <a:rPr lang="ja-JP" altLang="en-US">
                <a:latin typeface="Century Schoolbook" charset="0"/>
              </a:rPr>
              <a:t>’</a:t>
            </a:r>
            <a:r>
              <a:rPr lang="en-US" altLang="ja-JP">
                <a:latin typeface="Century Schoolbook" charset="0"/>
              </a:rPr>
              <a:t>s take a trip back in time.</a:t>
            </a:r>
            <a:endParaRPr lang="en-US">
              <a:latin typeface="Century Schoolbook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Tx/>
              <a:buNone/>
            </a:pPr>
            <a:endParaRPr lang="en-US">
              <a:latin typeface="Century Schoolbook" charset="0"/>
            </a:endParaRPr>
          </a:p>
        </p:txBody>
      </p:sp>
      <p:cxnSp>
        <p:nvCxnSpPr>
          <p:cNvPr id="20483" name="Elbow Connector 6"/>
          <p:cNvCxnSpPr>
            <a:cxnSpLocks noChangeShapeType="1"/>
            <a:stCxn id="8" idx="3"/>
          </p:cNvCxnSpPr>
          <p:nvPr/>
        </p:nvCxnSpPr>
        <p:spPr bwMode="auto">
          <a:xfrm>
            <a:off x="2466975" y="2824163"/>
            <a:ext cx="3705225" cy="2357437"/>
          </a:xfrm>
          <a:prstGeom prst="bentConnector3">
            <a:avLst>
              <a:gd name="adj1" fmla="val 50000"/>
            </a:avLst>
          </a:prstGeom>
          <a:noFill/>
          <a:ln w="698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742065" y="2362200"/>
            <a:ext cx="17252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28" charset="-128"/>
                <a:cs typeface="+mn-cs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3686" y="4724400"/>
            <a:ext cx="18453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  <a:ea typeface="ＭＳ Ｐゴシック" pitchFamily="28" charset="-128"/>
                <a:cs typeface="+mn-cs"/>
              </a:rPr>
              <a:t>1687</a:t>
            </a:r>
          </a:p>
        </p:txBody>
      </p:sp>
      <p:pic>
        <p:nvPicPr>
          <p:cNvPr id="11" name="Picture 10" descr="225px-IPhone_4_in_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173037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895600"/>
            <a:ext cx="116205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pPr eaLnBrk="1" hangingPunct="1"/>
            <a:r>
              <a:rPr lang="en-US" sz="2800">
                <a:latin typeface="Century Schoolbook" charset="0"/>
              </a:rPr>
              <a:t>It was a time in history when certain thinkers and writers believed they knew more than other people and set off to </a:t>
            </a:r>
            <a:r>
              <a:rPr lang="ja-JP" altLang="en-US" sz="2800">
                <a:latin typeface="Century Schoolbook" charset="0"/>
              </a:rPr>
              <a:t>“</a:t>
            </a:r>
            <a:r>
              <a:rPr lang="en-US" altLang="ja-JP" sz="2800">
                <a:latin typeface="Century Schoolbook" charset="0"/>
              </a:rPr>
              <a:t>enlighten</a:t>
            </a:r>
            <a:r>
              <a:rPr lang="ja-JP" altLang="en-US" sz="2800">
                <a:latin typeface="Century Schoolbook" charset="0"/>
              </a:rPr>
              <a:t>”</a:t>
            </a:r>
            <a:r>
              <a:rPr lang="en-US" altLang="ja-JP" sz="2800">
                <a:latin typeface="Century Schoolbook" charset="0"/>
              </a:rPr>
              <a:t> them.</a:t>
            </a:r>
            <a:endParaRPr lang="en-US" sz="2800">
              <a:latin typeface="Century Schoolbook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24400" y="34290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They believed the power of reason could be used to help government and build a better world.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What is the Enlightenment?</a:t>
            </a:r>
          </a:p>
        </p:txBody>
      </p:sp>
      <p:pic>
        <p:nvPicPr>
          <p:cNvPr id="21508" name="Picture 3" descr="C:\Documents and Settings\58613\Local Settings\Temporary Internet Files\Content.IE5\P3VPFZA7\MC90044151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30480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p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r="9435"/>
          <a:stretch>
            <a:fillRect/>
          </a:stretch>
        </p:blipFill>
        <p:spPr bwMode="auto">
          <a:xfrm>
            <a:off x="838200" y="1219200"/>
            <a:ext cx="72390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entury Schoolbook" charset="0"/>
              </a:rPr>
              <a:t>Where was the Enlightenment?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So What?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38862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Century Schoolbook" charset="0"/>
              </a:rPr>
              <a:t>	During this time government, science and people were ruled by religion; therefore unless the Church said it was okay then it didn</a:t>
            </a:r>
            <a:r>
              <a:rPr lang="ja-JP" altLang="en-US">
                <a:latin typeface="Century Schoolbook" charset="0"/>
              </a:rPr>
              <a:t>’</a:t>
            </a:r>
            <a:r>
              <a:rPr lang="en-US" altLang="ja-JP">
                <a:latin typeface="Century Schoolbook" charset="0"/>
              </a:rPr>
              <a:t>t happen.</a:t>
            </a:r>
            <a:endParaRPr lang="en-US">
              <a:latin typeface="Century Schoolbook" charset="0"/>
            </a:endParaRPr>
          </a:p>
        </p:txBody>
      </p:sp>
      <p:pic>
        <p:nvPicPr>
          <p:cNvPr id="23555" name="Picture 6" descr="p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8" b="5171"/>
          <a:stretch>
            <a:fillRect/>
          </a:stretch>
        </p:blipFill>
        <p:spPr bwMode="auto">
          <a:xfrm>
            <a:off x="4495800" y="1524000"/>
            <a:ext cx="43862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1494</Words>
  <Application>Microsoft Macintosh PowerPoint</Application>
  <PresentationFormat>On-screen Show (4:3)</PresentationFormat>
  <Paragraphs>209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ＭＳ Ｐゴシック</vt:lpstr>
      <vt:lpstr>Century Schoolbook</vt:lpstr>
      <vt:lpstr>Calibri</vt:lpstr>
      <vt:lpstr>Carinthia Demo</vt:lpstr>
      <vt:lpstr>BlackChancery</vt:lpstr>
      <vt:lpstr>Blank Presentation</vt:lpstr>
      <vt:lpstr>People Who Influenced the Founding Fathers</vt:lpstr>
      <vt:lpstr>As you view this slide show you will fill out the Frayer Model.</vt:lpstr>
      <vt:lpstr>PowerPoint Presentation</vt:lpstr>
      <vt:lpstr>What do you mean “influence”?</vt:lpstr>
      <vt:lpstr>Who influenced the Founding Fathers?</vt:lpstr>
      <vt:lpstr>Let’s take a trip back in time.</vt:lpstr>
      <vt:lpstr>What is the Enlightenment?</vt:lpstr>
      <vt:lpstr>Where was the Enlightenment?</vt:lpstr>
      <vt:lpstr>So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Montesquieu</vt:lpstr>
      <vt:lpstr>Montesquieu</vt:lpstr>
      <vt:lpstr>PowerPoint Presentation</vt:lpstr>
      <vt:lpstr>PowerPoint Presentation</vt:lpstr>
      <vt:lpstr>Let’s Fast Forward to the future.</vt:lpstr>
      <vt:lpstr>PowerPoint Presentation</vt:lpstr>
      <vt:lpstr>Thomas Paine</vt:lpstr>
      <vt:lpstr>Thomas Paine</vt:lpstr>
      <vt:lpstr>What did it say?</vt:lpstr>
      <vt:lpstr>PowerPoint Presentation</vt:lpstr>
      <vt:lpstr>PowerPoint Presentation</vt:lpstr>
      <vt:lpstr>PowerPoint Presentation</vt:lpstr>
      <vt:lpstr>PowerPoint Presentation</vt:lpstr>
    </vt:vector>
  </TitlesOfParts>
  <Company>Odyssey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Who Influenced the Founding Fathers</dc:title>
  <dc:creator>Jennifer Young</dc:creator>
  <cp:lastModifiedBy>Kate Vance</cp:lastModifiedBy>
  <cp:revision>127</cp:revision>
  <dcterms:created xsi:type="dcterms:W3CDTF">2010-12-12T18:29:32Z</dcterms:created>
  <dcterms:modified xsi:type="dcterms:W3CDTF">2014-09-01T19:02:01Z</dcterms:modified>
</cp:coreProperties>
</file>